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</p:sldMasterIdLst>
  <p:notesMasterIdLst>
    <p:notesMasterId r:id="rId20"/>
  </p:notesMasterIdLst>
  <p:sldIdLst>
    <p:sldId id="256" r:id="rId2"/>
    <p:sldId id="258" r:id="rId3"/>
    <p:sldId id="296" r:id="rId4"/>
    <p:sldId id="300" r:id="rId5"/>
    <p:sldId id="303" r:id="rId6"/>
    <p:sldId id="308" r:id="rId7"/>
    <p:sldId id="301" r:id="rId8"/>
    <p:sldId id="297" r:id="rId9"/>
    <p:sldId id="298" r:id="rId10"/>
    <p:sldId id="270" r:id="rId11"/>
    <p:sldId id="290" r:id="rId12"/>
    <p:sldId id="289" r:id="rId13"/>
    <p:sldId id="310" r:id="rId14"/>
    <p:sldId id="309" r:id="rId15"/>
    <p:sldId id="291" r:id="rId16"/>
    <p:sldId id="294" r:id="rId17"/>
    <p:sldId id="282" r:id="rId18"/>
    <p:sldId id="305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Y견고딕" panose="02030600000101010101" pitchFamily="18" charset="-127"/>
      <p:regular r:id="rId27"/>
    </p:embeddedFont>
    <p:embeddedFont>
      <p:font typeface="닉스곤체 B 2.0" panose="020B0600000101010101" pitchFamily="50" charset="-127"/>
      <p:regular r:id="rId28"/>
    </p:embeddedFont>
    <p:embeddedFont>
      <p:font typeface="닉스곤체 M 2.0" panose="020B0600000101010101" pitchFamily="34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휴먼둥근헤드라인" panose="02030504000101010101" pitchFamily="18" charset="-127"/>
      <p:regular r:id="rId3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F4D"/>
    <a:srgbClr val="095BFF"/>
    <a:srgbClr val="FCC300"/>
    <a:srgbClr val="00B3F7"/>
    <a:srgbClr val="A4E2FB"/>
    <a:srgbClr val="FDECE2"/>
    <a:srgbClr val="44546A"/>
    <a:srgbClr val="0165B2"/>
    <a:srgbClr val="939597"/>
    <a:srgbClr val="E4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>
      <p:cViewPr varScale="1">
        <p:scale>
          <a:sx n="70" d="100"/>
          <a:sy n="70" d="100"/>
        </p:scale>
        <p:origin x="84" y="960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2023-03-17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ikidocs.net/5716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arxiv.org/pdf/1911.09070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5951984" y="4567933"/>
            <a:ext cx="5770635" cy="104849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TEAM B </a:t>
            </a: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최현빈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김유연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김규현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박수용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안경진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39129"/>
            <a:ext cx="12180865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12712" y="2286528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한국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IT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교육원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3285574" y="2575330"/>
            <a:ext cx="5609715" cy="110799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EfficientDet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4131" y="2162473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4464877" y="575377"/>
            <a:ext cx="741680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학습 데이터 소개 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(Train/dev set)</a:t>
            </a: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결과 제시 ①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탐색적 분석 및 </a:t>
            </a:r>
            <a:r>
              <a:rPr lang="ko-KR" altLang="en-US" sz="1400" b="1" spc="-100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전처리</a:t>
            </a:r>
            <a:endParaRPr lang="ko-KR" altLang="en-US" sz="1400" b="1" spc="-1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9047" y="45975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259796" y="980729"/>
            <a:ext cx="7628196" cy="19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049" y="1394651"/>
            <a:ext cx="75367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커스텀 데이터셋</a:t>
            </a:r>
            <a:r>
              <a:rPr lang="en-US" altLang="ko-KR" sz="1200" b="1" dirty="0"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(Custom Dataset)</a:t>
            </a:r>
            <a:endParaRPr lang="en-US" altLang="ko-KR" sz="1200" dirty="0"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algn="ctr"/>
            <a:r>
              <a:rPr lang="en-US" altLang="ko-KR" sz="12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                                          </a:t>
            </a:r>
            <a:r>
              <a:rPr lang="en-US" altLang="ko-KR" sz="12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A.I hub dataset , </a:t>
            </a:r>
            <a:r>
              <a:rPr lang="ko-KR" altLang="en-US" sz="12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사진</a:t>
            </a:r>
            <a:r>
              <a:rPr lang="en-US" altLang="ko-KR" sz="12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(Labeling dataset)</a:t>
            </a:r>
            <a:r>
              <a:rPr lang="en-US" altLang="ko-KR" sz="14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endParaRPr lang="en-US" altLang="ko-KR" sz="1600" b="1" dirty="0">
              <a:latin typeface="닉스곤체 M 2.0" panose="020B0600000101010101" pitchFamily="34" charset="-127"/>
              <a:ea typeface="닉스곤체 M 2.0" panose="020B0600000101010101" pitchFamily="34" charset="-127"/>
              <a:hlinkClick r:id="rId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3683B1-19C3-4761-8953-8475A1D8AF39}"/>
              </a:ext>
            </a:extLst>
          </p:cNvPr>
          <p:cNvSpPr txBox="1"/>
          <p:nvPr/>
        </p:nvSpPr>
        <p:spPr>
          <a:xfrm>
            <a:off x="10037214" y="6472468"/>
            <a:ext cx="20162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Datasets </a:t>
            </a:r>
            <a:r>
              <a:rPr lang="ko-KR" altLang="en-US" sz="500" dirty="0"/>
              <a:t>출처</a:t>
            </a:r>
            <a:r>
              <a:rPr lang="en-US" altLang="ko-KR" sz="500" dirty="0"/>
              <a:t>: [https://aihub.or.kr], [https://universe.roboflow.com/]</a:t>
            </a:r>
            <a:endParaRPr lang="ko-KR" altLang="en-US" sz="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A9E0F3-21DD-468F-9286-F297E03B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72" y="2135699"/>
            <a:ext cx="4845793" cy="39926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6864AD-6B36-4092-8A8C-AE74E84A6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" b="49656"/>
          <a:stretch/>
        </p:blipFill>
        <p:spPr>
          <a:xfrm>
            <a:off x="5798025" y="3645024"/>
            <a:ext cx="5950604" cy="25082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5FE8EE-BA94-49FB-BF3E-98BA1AE983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952" r="60600"/>
          <a:stretch/>
        </p:blipFill>
        <p:spPr>
          <a:xfrm>
            <a:off x="7428149" y="1110182"/>
            <a:ext cx="4340582" cy="2375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9AC196-3995-4A06-889C-18CD246A68FB}"/>
              </a:ext>
            </a:extLst>
          </p:cNvPr>
          <p:cNvSpPr txBox="1"/>
          <p:nvPr/>
        </p:nvSpPr>
        <p:spPr>
          <a:xfrm>
            <a:off x="300296" y="6148608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XML </a:t>
            </a:r>
            <a:r>
              <a:rPr lang="en-US" altLang="ko-KR" sz="8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Format</a:t>
            </a:r>
            <a:endParaRPr lang="ko-KR" altLang="en-US" sz="14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1FAEA-B969-453B-BE1E-37BFDF42F5FB}"/>
              </a:ext>
            </a:extLst>
          </p:cNvPr>
          <p:cNvSpPr txBox="1"/>
          <p:nvPr/>
        </p:nvSpPr>
        <p:spPr>
          <a:xfrm>
            <a:off x="7675204" y="612830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CSV </a:t>
            </a:r>
            <a:r>
              <a:rPr lang="en-US" altLang="ko-KR" sz="8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Format</a:t>
            </a:r>
            <a:endParaRPr lang="ko-KR" altLang="en-US" sz="14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302771-2D4B-445D-ABBB-BB72D475C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917" y="2623387"/>
            <a:ext cx="2177242" cy="35345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566010-3BD1-40D2-AFD0-2A74393F93CD}"/>
              </a:ext>
            </a:extLst>
          </p:cNvPr>
          <p:cNvSpPr txBox="1"/>
          <p:nvPr/>
        </p:nvSpPr>
        <p:spPr>
          <a:xfrm>
            <a:off x="2978414" y="6146675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JSON </a:t>
            </a:r>
            <a:r>
              <a:rPr lang="en-US" altLang="ko-KR" sz="8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Format</a:t>
            </a:r>
            <a:endParaRPr lang="ko-KR" altLang="en-US" sz="14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63395" y="1292247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EfficientDet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모델 구조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②</a:t>
            </a:r>
            <a:r>
              <a:rPr lang="en-US" altLang="ko-KR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 개요</a:t>
            </a: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8D0E9-3ABA-48C9-A0A0-F9DA22F9D448}"/>
              </a:ext>
            </a:extLst>
          </p:cNvPr>
          <p:cNvSpPr txBox="1"/>
          <p:nvPr/>
        </p:nvSpPr>
        <p:spPr>
          <a:xfrm>
            <a:off x="10188330" y="6480951"/>
            <a:ext cx="186755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출처</a:t>
            </a:r>
            <a:r>
              <a:rPr lang="en-US" altLang="ko-KR" sz="500" dirty="0"/>
              <a:t>: </a:t>
            </a:r>
            <a:r>
              <a:rPr lang="en-US" altLang="ko-KR" sz="500" dirty="0" err="1"/>
              <a:t>EfficientDet</a:t>
            </a:r>
            <a:r>
              <a:rPr lang="en-US" altLang="ko-KR" sz="500" dirty="0"/>
              <a:t>: Scalable and Efficient Object Detection paper</a:t>
            </a:r>
            <a:endParaRPr lang="ko-KR" altLang="en-US" sz="500" dirty="0"/>
          </a:p>
        </p:txBody>
      </p:sp>
      <p:pic>
        <p:nvPicPr>
          <p:cNvPr id="11" name="Picture 2" descr="https://www.mdpi.com/sensors/sensors-21-06734/article_deploy/html/images/sensors-21-06734-g002.png">
            <a:extLst>
              <a:ext uri="{FF2B5EF4-FFF2-40B4-BE49-F238E27FC236}">
                <a16:creationId xmlns:a16="http://schemas.microsoft.com/office/drawing/2014/main" id="{F2C4B18C-BFB0-4E11-886A-23E7E741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115" y="1940571"/>
            <a:ext cx="8933769" cy="40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p11">
            <a:extLst>
              <a:ext uri="{FF2B5EF4-FFF2-40B4-BE49-F238E27FC236}">
                <a16:creationId xmlns:a16="http://schemas.microsoft.com/office/drawing/2014/main" id="{5A710050-C755-D882-4CEB-9C72AF740C73}"/>
              </a:ext>
            </a:extLst>
          </p:cNvPr>
          <p:cNvSpPr/>
          <p:nvPr/>
        </p:nvSpPr>
        <p:spPr>
          <a:xfrm>
            <a:off x="4979876" y="2312876"/>
            <a:ext cx="1692188" cy="259228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896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1265294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EfficientDet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분석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7637" y="12130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③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 선정 및 분석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B3AE7-D4A4-4F3E-9494-4F601E43BF9D}"/>
              </a:ext>
            </a:extLst>
          </p:cNvPr>
          <p:cNvSpPr txBox="1"/>
          <p:nvPr/>
        </p:nvSpPr>
        <p:spPr>
          <a:xfrm>
            <a:off x="143458" y="6470020"/>
            <a:ext cx="20162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출처</a:t>
            </a:r>
            <a:r>
              <a:rPr lang="en-US" altLang="ko-KR" sz="500" dirty="0"/>
              <a:t>: </a:t>
            </a:r>
            <a:r>
              <a:rPr lang="en-US" altLang="ko-KR" sz="500" dirty="0" err="1"/>
              <a:t>EfficientDet</a:t>
            </a:r>
            <a:r>
              <a:rPr lang="en-US" altLang="ko-KR" sz="500" dirty="0"/>
              <a:t> for fabric defect detection based on edge computing</a:t>
            </a:r>
            <a:endParaRPr lang="ko-KR" altLang="en-US" sz="5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773F21-229A-4FC6-A83E-B21C6D8A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06" y="2259728"/>
            <a:ext cx="10541078" cy="3735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BFFFA-20A6-4443-88F5-46378545D35A}"/>
              </a:ext>
            </a:extLst>
          </p:cNvPr>
          <p:cNvSpPr txBox="1"/>
          <p:nvPr/>
        </p:nvSpPr>
        <p:spPr>
          <a:xfrm>
            <a:off x="6286912" y="5300318"/>
            <a:ext cx="5371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점선 박스가 한 개의 </a:t>
            </a:r>
            <a:r>
              <a:rPr lang="en-US" altLang="ko-KR" sz="1600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BiFPN</a:t>
            </a:r>
            <a:r>
              <a:rPr lang="ko-KR" altLang="en-US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 </a:t>
            </a:r>
            <a:r>
              <a:rPr lang="en-US" altLang="ko-KR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Layer</a:t>
            </a:r>
            <a:r>
              <a:rPr lang="ko-KR" altLang="en-US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이며 </a:t>
            </a:r>
            <a:endParaRPr lang="en-US" altLang="ko-KR"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위 구조에서는 </a:t>
            </a:r>
            <a:r>
              <a:rPr lang="en-US" altLang="ko-KR" sz="1600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BiFPN</a:t>
            </a:r>
            <a:r>
              <a:rPr lang="en-US" altLang="ko-KR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Layer</a:t>
            </a:r>
            <a:r>
              <a:rPr lang="ko-KR" altLang="en-US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가 </a:t>
            </a:r>
            <a:r>
              <a:rPr lang="en-US" altLang="ko-KR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</a:t>
            </a:r>
            <a:r>
              <a:rPr lang="ko-KR" altLang="en-US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개 있다고 생각하면 됩니다</a:t>
            </a:r>
            <a:r>
              <a:rPr lang="en-US" altLang="ko-KR" sz="16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sz="16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24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3934426" y="724634"/>
            <a:ext cx="66122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EfficientDet</a:t>
            </a:r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110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코드 분석</a:t>
            </a:r>
            <a:endParaRPr lang="en-US" altLang="ko-KR" sz="1100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70998" y="633498"/>
            <a:ext cx="39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1067491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③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 선정 및 분석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DBA731-EDD9-E805-D223-D9A6ED82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39" y="1171367"/>
            <a:ext cx="5112568" cy="5279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0A93B1-1C45-B19F-F7CE-2034D2B0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171368"/>
            <a:ext cx="5182719" cy="52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③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 선정 및 분석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D3BD44-0132-443F-B063-DF0A9EC36A50}"/>
              </a:ext>
            </a:extLst>
          </p:cNvPr>
          <p:cNvSpPr txBox="1"/>
          <p:nvPr/>
        </p:nvSpPr>
        <p:spPr>
          <a:xfrm>
            <a:off x="3600713" y="5974137"/>
            <a:ext cx="518982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0" dirty="0" err="1">
                <a:latin typeface="닉스곤체 M 2.0" panose="020B0600000101010101" pitchFamily="34" charset="-127"/>
                <a:ea typeface="닉스곤체 M 2.0" panose="020B0600000101010101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EfficientDet</a:t>
            </a:r>
            <a:r>
              <a:rPr lang="en-US" altLang="ko-KR" sz="16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Scalable and Efficient Object Detection</a:t>
            </a:r>
            <a:endParaRPr lang="ko-KR" altLang="en-US" sz="14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B3AE7-D4A4-4F3E-9494-4F601E43BF9D}"/>
              </a:ext>
            </a:extLst>
          </p:cNvPr>
          <p:cNvSpPr txBox="1"/>
          <p:nvPr/>
        </p:nvSpPr>
        <p:spPr>
          <a:xfrm>
            <a:off x="143458" y="6473375"/>
            <a:ext cx="234026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/>
              <a:t>출처</a:t>
            </a:r>
            <a:r>
              <a:rPr lang="en-US" altLang="ko-KR" sz="500" dirty="0"/>
              <a:t>: https://pbs.twimg.com/media/FE-m3wgXEAM24As?format=jpg&amp;name=large</a:t>
            </a:r>
            <a:endParaRPr lang="ko-KR" altLang="en-US" sz="5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93EDE5-17B2-435F-9C86-5F963A318FD9}"/>
              </a:ext>
            </a:extLst>
          </p:cNvPr>
          <p:cNvGrpSpPr/>
          <p:nvPr/>
        </p:nvGrpSpPr>
        <p:grpSpPr>
          <a:xfrm>
            <a:off x="1019671" y="1111464"/>
            <a:ext cx="10152658" cy="4963897"/>
            <a:chOff x="1416420" y="1378720"/>
            <a:chExt cx="9576124" cy="46648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97179-1D39-43ED-91BD-FDE97ACD9216}"/>
                </a:ext>
              </a:extLst>
            </p:cNvPr>
            <p:cNvGrpSpPr/>
            <p:nvPr/>
          </p:nvGrpSpPr>
          <p:grpSpPr>
            <a:xfrm>
              <a:off x="1449358" y="1378720"/>
              <a:ext cx="9543186" cy="4664865"/>
              <a:chOff x="1449358" y="1378720"/>
              <a:chExt cx="9543186" cy="466486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E9CF2F1-9D53-4B5F-AB52-480764A45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62"/>
              <a:stretch/>
            </p:blipFill>
            <p:spPr>
              <a:xfrm>
                <a:off x="1449358" y="1378720"/>
                <a:ext cx="9293284" cy="4664865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2B44CC4-B86E-4C8E-B6DF-F94407A3A8EE}"/>
                  </a:ext>
                </a:extLst>
              </p:cNvPr>
              <p:cNvSpPr/>
              <p:nvPr/>
            </p:nvSpPr>
            <p:spPr>
              <a:xfrm>
                <a:off x="9264352" y="5666109"/>
                <a:ext cx="1728192" cy="377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7AF7205-6AC2-4E83-8C85-17B68E651C4F}"/>
                  </a:ext>
                </a:extLst>
              </p:cNvPr>
              <p:cNvSpPr/>
              <p:nvPr/>
            </p:nvSpPr>
            <p:spPr>
              <a:xfrm>
                <a:off x="1522996" y="5616652"/>
                <a:ext cx="1728192" cy="3774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516C18-6ED9-4F12-81B3-AE3C6B123733}"/>
                </a:ext>
              </a:extLst>
            </p:cNvPr>
            <p:cNvSpPr/>
            <p:nvPr/>
          </p:nvSpPr>
          <p:spPr>
            <a:xfrm rot="16200000">
              <a:off x="741062" y="2916226"/>
              <a:ext cx="1728192" cy="3774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5130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9339" y="12495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719736" y="980728"/>
            <a:ext cx="8168256" cy="2124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④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모델 평가 및 개선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0977D2-DB09-4E5C-B5E7-73AFA4957765}"/>
              </a:ext>
            </a:extLst>
          </p:cNvPr>
          <p:cNvSpPr txBox="1"/>
          <p:nvPr/>
        </p:nvSpPr>
        <p:spPr>
          <a:xfrm>
            <a:off x="1163395" y="1280373"/>
            <a:ext cx="82563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err="1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EfficientDet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모델 평가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DACFA0-8B1A-4565-AF1C-26803877DEAF}"/>
              </a:ext>
            </a:extLst>
          </p:cNvPr>
          <p:cNvGrpSpPr/>
          <p:nvPr/>
        </p:nvGrpSpPr>
        <p:grpSpPr>
          <a:xfrm>
            <a:off x="7742048" y="3286930"/>
            <a:ext cx="3973897" cy="3155879"/>
            <a:chOff x="8137974" y="3597651"/>
            <a:chExt cx="3519420" cy="2879216"/>
          </a:xfrm>
        </p:grpSpPr>
        <p:pic>
          <p:nvPicPr>
            <p:cNvPr id="2054" name="Picture 6" descr="image">
              <a:extLst>
                <a:ext uri="{FF2B5EF4-FFF2-40B4-BE49-F238E27FC236}">
                  <a16:creationId xmlns:a16="http://schemas.microsoft.com/office/drawing/2014/main" id="{1ECDF770-F7B4-4777-BF85-283245E85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" t="3947" r="2169"/>
            <a:stretch/>
          </p:blipFill>
          <p:spPr bwMode="auto">
            <a:xfrm>
              <a:off x="8137974" y="3597651"/>
              <a:ext cx="3519420" cy="2879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30E76A-66AD-4263-88A1-52E59463C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8348" y="3861048"/>
              <a:ext cx="64807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31DFFD-830B-4BEE-8B10-3802140FFB6D}"/>
              </a:ext>
            </a:extLst>
          </p:cNvPr>
          <p:cNvSpPr txBox="1"/>
          <p:nvPr/>
        </p:nvSpPr>
        <p:spPr>
          <a:xfrm>
            <a:off x="825959" y="1790710"/>
            <a:ext cx="1088998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 기존의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 Detection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모델들보다 </a:t>
            </a:r>
            <a:r>
              <a:rPr lang="ko-KR" altLang="en-US" sz="1300" dirty="0">
                <a:solidFill>
                  <a:schemeClr val="accent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더욱 높은 정확도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와</a:t>
            </a:r>
            <a:r>
              <a:rPr lang="ko-KR" altLang="en-US" sz="1300" dirty="0">
                <a:solidFill>
                  <a:schemeClr val="accent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더 적은 파라미터 수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가진 모델입니다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 모델들과 비교해 더 효율적인 성능을 보이고 있습니다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sz="13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예를 들어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EfficientDet-D7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모델은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COCO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데이터셋에서 크기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300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연산량이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작으면서 </a:t>
            </a:r>
            <a:r>
              <a:rPr lang="en-US" altLang="ko-KR" sz="130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55.1 AP</a:t>
            </a:r>
            <a:r>
              <a:rPr lang="en-US" altLang="ko-KR" sz="1100" dirty="0">
                <a:solidFill>
                  <a:srgbClr val="095BFF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(Average Precision)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달성했습니다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이는 기존 모델인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Faster R-CNN, </a:t>
            </a:r>
            <a:r>
              <a:rPr lang="en-US" altLang="ko-KR" sz="1300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RetinaNet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SSD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등과 비교해 더 높은 정확도를 가지며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파라미터 수가 적은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EfficientDet-D5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모델과 </a:t>
            </a:r>
            <a:endParaRPr lang="en-US" altLang="ko-KR" sz="13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비교해 더욱 높은 성능을 보입니다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sz="13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예를 들어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EfficientDet-D4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모델은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RetinaNet-101 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모델보다 빠르면서도 더 높은 정확도를 가집니다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또한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en-US" altLang="ko-KR" sz="1300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 기존 모델들과 비교해 속도가 빠른 편입니다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sz="13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따라서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en-US" altLang="ko-KR" sz="1300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ko-KR" altLang="en-US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 기존 모델들보다 더욱 효율적이며 정확도가 높은 모델로 평가될 수 있습니다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4FC54E-BF00-4210-BAC5-C512F7E7AEFD}"/>
              </a:ext>
            </a:extLst>
          </p:cNvPr>
          <p:cNvGrpSpPr/>
          <p:nvPr/>
        </p:nvGrpSpPr>
        <p:grpSpPr>
          <a:xfrm>
            <a:off x="1595500" y="4360644"/>
            <a:ext cx="5489386" cy="1973550"/>
            <a:chOff x="551384" y="3794981"/>
            <a:chExt cx="4910371" cy="1691802"/>
          </a:xfrm>
        </p:grpSpPr>
        <p:pic>
          <p:nvPicPr>
            <p:cNvPr id="2052" name="Picture 4" descr="https://blog.kakaocdn.net/dn/bJ4RXX/btreLfJ8Jfj/GPln4tWcSzKRQSIKaKguO0/img.png">
              <a:extLst>
                <a:ext uri="{FF2B5EF4-FFF2-40B4-BE49-F238E27FC236}">
                  <a16:creationId xmlns:a16="http://schemas.microsoft.com/office/drawing/2014/main" id="{9CEEE75D-9C8C-457B-90F5-C392AD55C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474" r="1474"/>
            <a:stretch/>
          </p:blipFill>
          <p:spPr bwMode="auto">
            <a:xfrm>
              <a:off x="551384" y="3961311"/>
              <a:ext cx="4910371" cy="152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F936FE-D03D-4729-9F2F-A6CEFB62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107" y="3794981"/>
              <a:ext cx="4851648" cy="22505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37256B9-494C-4C9D-BBC0-4C637CD6369A}"/>
              </a:ext>
            </a:extLst>
          </p:cNvPr>
          <p:cNvSpPr txBox="1"/>
          <p:nvPr/>
        </p:nvSpPr>
        <p:spPr>
          <a:xfrm>
            <a:off x="138562" y="6442809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출처</a:t>
            </a:r>
            <a:r>
              <a:rPr lang="en-US" altLang="ko-KR" sz="5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</a:t>
            </a:r>
            <a:r>
              <a:rPr lang="en-US" altLang="ko-KR" sz="500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en-US" altLang="ko-KR" sz="500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: Scalable and Efficient Object Detection paper</a:t>
            </a:r>
          </a:p>
          <a:p>
            <a:pPr algn="ctr"/>
            <a:endParaRPr lang="ko-KR" altLang="en-US" sz="500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28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1271464" y="1129399"/>
            <a:ext cx="187220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결과 제시 ⑤</a:t>
            </a:r>
            <a:r>
              <a:rPr lang="en-US" altLang="ko-KR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C43F4A-2C27-476F-ACDD-96B6E71AED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4" t="1697" r="26351" b="1014"/>
          <a:stretch/>
        </p:blipFill>
        <p:spPr>
          <a:xfrm>
            <a:off x="9403835" y="1627983"/>
            <a:ext cx="2099955" cy="4515730"/>
          </a:xfrm>
          <a:prstGeom prst="roundRect">
            <a:avLst>
              <a:gd name="adj" fmla="val 1481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3A9A9-632E-42A9-9E90-1FBD8302DC10}"/>
              </a:ext>
            </a:extLst>
          </p:cNvPr>
          <p:cNvSpPr txBox="1"/>
          <p:nvPr/>
        </p:nvSpPr>
        <p:spPr>
          <a:xfrm>
            <a:off x="4439816" y="5049180"/>
            <a:ext cx="2851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영상 편집 후 추가예정</a:t>
            </a:r>
          </a:p>
        </p:txBody>
      </p:sp>
      <p:pic>
        <p:nvPicPr>
          <p:cNvPr id="14" name="[SHANA]시퀀스 01_ver3">
            <a:hlinkClick r:id="" action="ppaction://media"/>
            <a:extLst>
              <a:ext uri="{FF2B5EF4-FFF2-40B4-BE49-F238E27FC236}">
                <a16:creationId xmlns:a16="http://schemas.microsoft.com/office/drawing/2014/main" id="{8AC33223-DA4B-930E-BC18-F4E2C51F1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5800" y="285868"/>
            <a:ext cx="3278633" cy="62285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85BE01-F864-1D33-D987-6A800E9EBB1A}"/>
              </a:ext>
            </a:extLst>
          </p:cNvPr>
          <p:cNvSpPr txBox="1"/>
          <p:nvPr/>
        </p:nvSpPr>
        <p:spPr>
          <a:xfrm>
            <a:off x="9913726" y="6184570"/>
            <a:ext cx="1080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주행 경로</a:t>
            </a:r>
          </a:p>
        </p:txBody>
      </p:sp>
    </p:spTree>
    <p:extLst>
      <p:ext uri="{BB962C8B-B14F-4D97-AF65-F5344CB8AC3E}">
        <p14:creationId xmlns:p14="http://schemas.microsoft.com/office/powerpoint/2010/main" val="13162626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4007768" y="268189"/>
            <a:ext cx="6660740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팀 평가 및 느낀 점</a:t>
            </a:r>
            <a:endParaRPr lang="en-US" altLang="ko-KR" sz="20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24" y="25180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87E94-73C5-4FDB-A220-795F27A5E532}"/>
              </a:ext>
            </a:extLst>
          </p:cNvPr>
          <p:cNvSpPr txBox="1"/>
          <p:nvPr/>
        </p:nvSpPr>
        <p:spPr>
          <a:xfrm>
            <a:off x="695400" y="1433350"/>
            <a:ext cx="110892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u="sng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잘한 부분</a:t>
            </a:r>
            <a:endParaRPr lang="en-US" altLang="ko-KR" sz="2400" u="sng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	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각 팀원이 자신의 역할과 책임을 분명하게 이해하고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프로젝트 전체의 목표와 일정을 공유하며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</a:t>
            </a: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개인의 경험과 지식을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팀원들에게 공유해서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서로에게 많은 도움을 주면서 프로젝트를 수행했습니다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u="sng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아쉬운 부분</a:t>
            </a:r>
            <a:endParaRPr lang="en-US" altLang="ko-KR" sz="2400" u="sng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	</a:t>
            </a: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	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 Detection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하지 못하는 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들도 많이 있어서 높은 성능의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하드웨어와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많은 양의</a:t>
            </a:r>
            <a:endParaRPr lang="en-US" altLang="ko-KR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Dataset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과 시간이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있었다면 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“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더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좋은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성능의 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 Detection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할 수 있었겠다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”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라는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아쉬움이 있습니다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u="sng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프로젝트를 수행하면서 경험한 성과</a:t>
            </a:r>
            <a:endParaRPr lang="en-US" altLang="ko-KR" sz="2400" u="sng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lvl="1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	</a:t>
            </a:r>
          </a:p>
          <a:p>
            <a:pPr lvl="1"/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     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최근까지의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 Detection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State of the Art Model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 대해서 알게 되었고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lvl="1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Dataset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 처리 방법과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학습 방법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그리고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Tensorflow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Lite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모델을 안드로이드 플랫폼에 탑재해서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lvl="1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학습시킨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Dataset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바탕으로 도로 주행환경 중 자율주행에 필요한 전방의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들을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감지하는 능력을 키웠습니다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endParaRPr lang="ko-KR" altLang="en-US" spc="-15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2941014" y="2240868"/>
            <a:ext cx="6309971" cy="172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80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감사합니다</a:t>
            </a:r>
            <a:endParaRPr lang="en-US" altLang="ko-KR" sz="80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1993870" y="4077072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9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40016" y="1628800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40016" y="2429889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40016" y="3230978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40016" y="4032067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40016" y="4833156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36785" y="1164089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EfficientDet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이란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?</a:t>
            </a:r>
            <a:endParaRPr lang="en-US" altLang="ko-KR" sz="1900" b="1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336" y="114880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3911" y="1930354"/>
            <a:ext cx="11024177" cy="398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구글에서 개발한 객체 탐지 모델로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 </a:t>
            </a:r>
            <a:r>
              <a:rPr lang="ko-KR" altLang="en-US" sz="1600" b="1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작은 모델 사이즈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와 </a:t>
            </a:r>
            <a:r>
              <a:rPr lang="ko-KR" altLang="en-US" sz="1600" b="1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높은 정확도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동시에 달성하는 것이 특징입니다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EfficientNet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이라는 </a:t>
            </a:r>
            <a:r>
              <a:rPr lang="ko-KR" altLang="en-US" sz="1600" dirty="0">
                <a:solidFill>
                  <a:schemeClr val="accent5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경량화 된 네트워크 구조를 기반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으로 하여 다양한 크기의 모델을 만들어냅니다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객체 탐지 문제를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해결하기 위한 아래와 같은 방법을 결합합니다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Faster R-CNN Anchor box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방법과 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RPN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구조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MobileNet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Depth-Wise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연산과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Bottleneck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구조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RetinaNet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Top-Down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연산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ResNet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Top-Down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연산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5DF4D"/>
                </a:highlight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BiFPN</a:t>
            </a:r>
            <a:r>
              <a:rPr lang="en-US" altLang="ko-KR" sz="1200" u="sng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5DF4D"/>
                </a:highlight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(Bi-directional Feature Pyramid Network)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이라는 새로운 특징 추출 방법을 사용하여 </a:t>
            </a:r>
            <a:r>
              <a:rPr lang="ko-KR" altLang="en-US" sz="1600" b="0" i="0" u="sng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병렬적인 정보 흐름을 </a:t>
            </a:r>
            <a:r>
              <a:rPr lang="ko-KR" altLang="en-US" sz="1600" b="0" i="0" u="sng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통해 </a:t>
            </a:r>
            <a:endParaRPr lang="en-US" altLang="ko-KR" sz="1600" b="0" i="0" u="sng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0" i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   </a:t>
            </a:r>
            <a:r>
              <a:rPr lang="ko-KR" altLang="en-US" sz="1600" b="0" i="0" u="sng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정확도와 </a:t>
            </a:r>
            <a:r>
              <a:rPr lang="ko-KR" altLang="en-US" sz="1600" b="0" i="0" u="sng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효율성 모두를 향상시키는 것을 목적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으로 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이를 통해 작은 객체부터 큰 객체까지 정확하게 검출할 수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있습니다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155588" y="1239387"/>
            <a:ext cx="8604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기획 의도</a:t>
            </a:r>
            <a:endParaRPr lang="en-US" altLang="ko-KR" sz="3200" b="1" spc="-150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C7141-B2F2-8650-08BE-831FFF8CBB20}"/>
              </a:ext>
            </a:extLst>
          </p:cNvPr>
          <p:cNvSpPr txBox="1"/>
          <p:nvPr/>
        </p:nvSpPr>
        <p:spPr>
          <a:xfrm>
            <a:off x="803412" y="2297702"/>
            <a:ext cx="7221814" cy="28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 err="1">
                <a:solidFill>
                  <a:srgbClr val="37415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EfficientDet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 최근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 Detection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분야에서 매우 획기적인 발전을 </a:t>
            </a:r>
            <a:endParaRPr lang="en-US" altLang="ko-KR" b="0" i="0" dirty="0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이룬 딥 러닝 모델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u="sng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SOTA</a:t>
            </a:r>
            <a:r>
              <a:rPr lang="en-US" altLang="ko-KR" sz="1400" u="sng" dirty="0">
                <a:solidFill>
                  <a:srgbClr val="FF0000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(State-of-the-Art)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기존의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 Detection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모델들보다 </a:t>
            </a:r>
            <a:r>
              <a:rPr lang="ko-KR" altLang="en-US" b="0" i="0" dirty="0">
                <a:solidFill>
                  <a:schemeClr val="accent5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더욱 높은 정확도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보여주면서도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</a:p>
          <a:p>
            <a:endParaRPr lang="en-US" altLang="ko-KR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ko-KR" altLang="en-US" b="0" i="0" spc="-150" dirty="0">
                <a:solidFill>
                  <a:schemeClr val="accent5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더욱 적은 </a:t>
            </a:r>
            <a:r>
              <a:rPr lang="ko-KR" altLang="en-US" b="0" i="0" spc="-150" dirty="0" err="1">
                <a:solidFill>
                  <a:schemeClr val="accent5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연산량과</a:t>
            </a:r>
            <a:r>
              <a:rPr lang="ko-KR" altLang="en-US" b="0" i="0" spc="-150" dirty="0">
                <a:solidFill>
                  <a:schemeClr val="accent5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파라미터 </a:t>
            </a:r>
            <a:r>
              <a:rPr lang="ko-KR" altLang="en-US" b="0" i="0" spc="-300" dirty="0">
                <a:solidFill>
                  <a:schemeClr val="accent5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수</a:t>
            </a:r>
            <a:r>
              <a:rPr lang="ko-KR" altLang="en-US" b="0" i="0" spc="-30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가지고  있어서</a:t>
            </a:r>
            <a:r>
              <a:rPr lang="en-US" altLang="ko-KR" b="0" i="0" spc="-30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0" i="0" spc="-30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보다   </a:t>
            </a:r>
            <a:r>
              <a:rPr lang="ko-KR" altLang="en-US" b="1" u="sng" spc="-15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효율적인 모델 구현</a:t>
            </a:r>
            <a:r>
              <a:rPr lang="ko-KR" altLang="en-US" b="0" i="0" spc="-30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 가능합니다</a:t>
            </a:r>
            <a:r>
              <a:rPr lang="en-US" altLang="ko-KR" b="0" i="0" spc="-30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이로 인해 </a:t>
            </a:r>
            <a:r>
              <a:rPr lang="en-US" altLang="ko-KR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Datasets </a:t>
            </a:r>
            <a:r>
              <a:rPr lang="ko-KR" altLang="en-US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 처리 및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 구현과 학습을 통해서 </a:t>
            </a:r>
            <a:endParaRPr lang="en-US" altLang="ko-KR" b="0" i="0" dirty="0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최신의 </a:t>
            </a:r>
            <a:r>
              <a:rPr lang="en-US" altLang="ko-KR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 Detection  </a:t>
            </a:r>
            <a:r>
              <a:rPr lang="ko-KR" altLang="en-US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모델을 학습하고자 </a:t>
            </a:r>
            <a:r>
              <a:rPr lang="ko-KR" altLang="en-US" spc="-15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합니다</a:t>
            </a:r>
            <a:r>
              <a:rPr lang="en-US" altLang="ko-KR" spc="-15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05698-9FC2-CA75-9C35-8F75633C67B7}"/>
              </a:ext>
            </a:extLst>
          </p:cNvPr>
          <p:cNvSpPr txBox="1"/>
          <p:nvPr/>
        </p:nvSpPr>
        <p:spPr>
          <a:xfrm>
            <a:off x="651532" y="124320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D434B8-72F1-7975-9C96-7536109C782E}"/>
              </a:ext>
            </a:extLst>
          </p:cNvPr>
          <p:cNvGrpSpPr/>
          <p:nvPr/>
        </p:nvGrpSpPr>
        <p:grpSpPr>
          <a:xfrm>
            <a:off x="8040216" y="2030219"/>
            <a:ext cx="3695948" cy="3348366"/>
            <a:chOff x="8364252" y="3861048"/>
            <a:chExt cx="3271712" cy="26153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73EE07F-F814-566F-3037-7C8F57AB9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4252" y="3861048"/>
              <a:ext cx="3271712" cy="2615339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5148827-FDA7-5DE5-3E5E-6F61D01A41B6}"/>
                </a:ext>
              </a:extLst>
            </p:cNvPr>
            <p:cNvSpPr/>
            <p:nvPr/>
          </p:nvSpPr>
          <p:spPr>
            <a:xfrm>
              <a:off x="9413592" y="4005064"/>
              <a:ext cx="589156" cy="18002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1ACEAD-C28E-454E-B5FF-62C1B75E6589}"/>
              </a:ext>
            </a:extLst>
          </p:cNvPr>
          <p:cNvSpPr/>
          <p:nvPr/>
        </p:nvSpPr>
        <p:spPr>
          <a:xfrm>
            <a:off x="9209122" y="2206211"/>
            <a:ext cx="684076" cy="23047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39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64392" y="1270158"/>
            <a:ext cx="504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기대 효과</a:t>
            </a:r>
            <a:endParaRPr lang="en-US" altLang="ko-KR" sz="3200" b="1" spc="-150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532" y="124320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AA8D8-7532-09DB-C6E5-A108B5C2E7DF}"/>
              </a:ext>
            </a:extLst>
          </p:cNvPr>
          <p:cNvSpPr txBox="1"/>
          <p:nvPr/>
        </p:nvSpPr>
        <p:spPr>
          <a:xfrm>
            <a:off x="1199456" y="2168860"/>
            <a:ext cx="5948524" cy="350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 Detection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분야 뿐만 아니라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다양한 분야에서 응용 가능합니다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예를 들어</a:t>
            </a:r>
            <a:r>
              <a:rPr lang="en-US" altLang="ko-KR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자율주행</a:t>
            </a:r>
            <a:r>
              <a:rPr lang="en-US" altLang="ko-KR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보안 감시</a:t>
            </a:r>
            <a:r>
              <a:rPr lang="en-US" altLang="ko-KR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</a:t>
            </a:r>
            <a:r>
              <a:rPr lang="ko-KR" altLang="en-US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영상 인식 등에서 활용될 수 있습니다</a:t>
            </a:r>
            <a:r>
              <a:rPr lang="en-US" altLang="ko-KR" b="0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endParaRPr lang="en-US" altLang="ko-KR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자율주행차에서는 차량 및 보행자 등의 객체 검출에 사용되며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</a:t>
            </a:r>
          </a:p>
          <a:p>
            <a:pPr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보안 분야에서는 인명 구조나 범죄 예방을 위한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CCTV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모니터링 등에 사용될 수 있습니다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pic>
        <p:nvPicPr>
          <p:cNvPr id="1028" name="Picture 4" descr="https://raw.githubusercontent.com/zylo117/Yet-Another-Efficient-Pytorch/master/test/img_inferred_d0_official.jpg">
            <a:extLst>
              <a:ext uri="{FF2B5EF4-FFF2-40B4-BE49-F238E27FC236}">
                <a16:creationId xmlns:a16="http://schemas.microsoft.com/office/drawing/2014/main" id="{44E1AE9F-0F5C-4B13-86AB-F287EF5C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34" y="3753036"/>
            <a:ext cx="3528392" cy="19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hoya012.github.io/assets/img/object_detection_third/fig1.PNG">
            <a:extLst>
              <a:ext uri="{FF2B5EF4-FFF2-40B4-BE49-F238E27FC236}">
                <a16:creationId xmlns:a16="http://schemas.microsoft.com/office/drawing/2014/main" id="{5A4BD125-82D8-4BDE-9768-86C2ECEC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34" y="1596024"/>
            <a:ext cx="3528392" cy="200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D8AE90-D3E6-482A-BFB0-4FBA4FFAFA54}"/>
              </a:ext>
            </a:extLst>
          </p:cNvPr>
          <p:cNvSpPr txBox="1"/>
          <p:nvPr/>
        </p:nvSpPr>
        <p:spPr>
          <a:xfrm>
            <a:off x="6888088" y="6428843"/>
            <a:ext cx="50597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출처</a:t>
            </a:r>
            <a:r>
              <a:rPr lang="en-US" altLang="ko-KR" sz="500" dirty="0"/>
              <a:t>: https://hoya012.github.io/blog/Tutorials-of-Object-Detection-Using-Deep-Learning-the-application-of-object-detection/, https://github.com/zylo117/Yet-Another-EfficientDet-Pytorch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168454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15811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24973" y="22962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28645" y="291175"/>
            <a:ext cx="504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프로젝트 구조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62159-EE8E-DED9-FD94-53B7B2A16823}"/>
              </a:ext>
            </a:extLst>
          </p:cNvPr>
          <p:cNvSpPr txBox="1"/>
          <p:nvPr/>
        </p:nvSpPr>
        <p:spPr>
          <a:xfrm>
            <a:off x="651062" y="1304764"/>
            <a:ext cx="11305256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sz="2000" b="1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sz="2000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Datasets </a:t>
            </a:r>
            <a:r>
              <a:rPr lang="ko-KR" altLang="en-US" sz="2000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수집 및 전 처리</a:t>
            </a:r>
            <a:endParaRPr lang="en-US" altLang="ko-KR" sz="2000" i="0" u="sng" dirty="0">
              <a:solidFill>
                <a:srgbClr val="37415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algn="l"/>
            <a:endParaRPr lang="en-US" altLang="ko-KR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algn="l"/>
            <a:r>
              <a:rPr lang="en-US" altLang="ko-KR" sz="2000" b="1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2. </a:t>
            </a:r>
            <a:r>
              <a:rPr lang="en-US" altLang="ko-KR" sz="2000" i="0" u="sng" dirty="0">
                <a:solidFill>
                  <a:srgbClr val="37415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Backbone Network</a:t>
            </a:r>
            <a:endParaRPr lang="en-US" altLang="ko-KR" i="0" dirty="0">
              <a:solidFill>
                <a:srgbClr val="37415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algn="l">
              <a:buFont typeface="+mj-lt"/>
              <a:buAutoNum type="arabicPeriod"/>
            </a:pPr>
            <a:endParaRPr lang="en-US" altLang="ko-KR" spc="-150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algn="l"/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</a:t>
            </a:r>
            <a:r>
              <a:rPr lang="en-US" altLang="ko-KR" sz="1400" b="0" i="0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EfficientNet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에서 사용된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MobileNetV2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 구조를 기반으로 한 </a:t>
            </a:r>
            <a:r>
              <a:rPr lang="en-US" altLang="ko-KR" sz="1400" b="0" i="0" u="sng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EfficientNet</a:t>
            </a:r>
            <a:r>
              <a:rPr lang="en-US" altLang="ko-KR" sz="1400" b="0" i="0" u="sng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sz="1400" b="0" i="0" u="sng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모델을 사용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  <a:endParaRPr lang="en-US" altLang="ko-KR" sz="1600" b="0" i="0" dirty="0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algn="l"/>
            <a:r>
              <a:rPr lang="en-US" altLang="ko-KR" sz="2000" b="1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3. </a:t>
            </a:r>
            <a:r>
              <a:rPr lang="en-US" altLang="ko-KR" sz="2000" i="0" u="sng" dirty="0">
                <a:solidFill>
                  <a:srgbClr val="37415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Feature Pyramid Network</a:t>
            </a:r>
            <a:endParaRPr lang="en-US" altLang="ko-KR" i="0" dirty="0">
              <a:solidFill>
                <a:srgbClr val="37415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  <a:p>
            <a:pPr algn="l"/>
            <a:endParaRPr lang="en-US" altLang="ko-KR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algn="l"/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다양한 스케일의 특징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맵을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활용하여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Object Detection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수행하는</a:t>
            </a: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Feature Pyramid Network(FPN)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사용합니다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</a:t>
            </a:r>
            <a:r>
              <a:rPr lang="en-US" altLang="ko-KR" sz="1400" b="0" i="0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 </a:t>
            </a:r>
            <a:r>
              <a:rPr lang="en-US" altLang="ko-KR" sz="1400" b="0" i="0" u="sng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EfficientNet</a:t>
            </a:r>
            <a:r>
              <a:rPr lang="ko-KR" altLang="en-US" sz="1400" b="0" i="0" u="sng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 네트워크 구조를 활용하여 </a:t>
            </a:r>
            <a:r>
              <a:rPr lang="en-US" altLang="ko-KR" sz="1400" b="0" i="0" u="sng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FPN</a:t>
            </a:r>
            <a:r>
              <a:rPr lang="ko-KR" altLang="en-US" sz="1400" b="0" i="0" u="sng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구성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하였습니다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algn="l"/>
            <a:r>
              <a:rPr lang="en-US" altLang="ko-KR" sz="2000" b="1" i="0" spc="-15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4</a:t>
            </a:r>
            <a:r>
              <a:rPr lang="en-US" altLang="ko-KR" sz="2000" b="1" i="0" spc="-15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  <a:r>
              <a:rPr lang="en-US" altLang="ko-KR" sz="2000" i="0" u="sng">
                <a:solidFill>
                  <a:srgbClr val="37415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BiFPN</a:t>
            </a:r>
            <a:r>
              <a:rPr lang="en-US" altLang="ko-KR" sz="1400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en-US" altLang="ko-KR" sz="1400" i="0" u="sng" dirty="0">
                <a:solidFill>
                  <a:srgbClr val="374151"/>
                </a:solidFill>
                <a:effectLst/>
                <a:latin typeface="닉스곤체 B 2.0" panose="020B0600000101010101" pitchFamily="34" charset="-127"/>
                <a:ea typeface="닉스곤체 B 2.0" panose="020B0600000101010101" pitchFamily="34" charset="-127"/>
              </a:rPr>
              <a:t>Bi-directional Feature Pyramid Network)</a:t>
            </a:r>
          </a:p>
          <a:p>
            <a:pPr algn="l"/>
            <a:endParaRPr lang="en-US" altLang="ko-KR" sz="1600" b="1" u="sng" spc="-150" dirty="0">
              <a:solidFill>
                <a:srgbClr val="37415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</a:t>
            </a:r>
            <a:r>
              <a:rPr lang="en-US" altLang="ko-KR" sz="1400" dirty="0" err="1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BiFPN</a:t>
            </a:r>
            <a:r>
              <a:rPr lang="ko-KR" altLang="en-US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FPN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에서 발생하는 문제를 해결하기 위해 도입되었습니다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  <a:r>
              <a:rPr lang="en-US" altLang="ko-KR" sz="1400" b="1" i="0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EfficientDet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 </a:t>
            </a:r>
            <a:r>
              <a:rPr lang="en-US" altLang="ko-KR" sz="1400" b="0" i="0" u="sng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EfficientNet</a:t>
            </a:r>
            <a:r>
              <a:rPr lang="ko-KR" altLang="en-US" sz="1400" b="0" i="0" u="sng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의 네트워크 구조를 활용하여 </a:t>
            </a:r>
            <a:endParaRPr lang="en-US" altLang="ko-KR" sz="1400" b="0" i="0" u="sng" dirty="0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	</a:t>
            </a:r>
            <a:r>
              <a:rPr lang="en-US" altLang="ko-KR" sz="1400" b="0" i="0" u="sng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BiFPN</a:t>
            </a:r>
            <a:r>
              <a:rPr lang="ko-KR" altLang="en-US" sz="1400" b="0" i="0" u="sng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을 구성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하였습니다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 </a:t>
            </a:r>
            <a:r>
              <a:rPr lang="en-US" altLang="ko-KR" sz="1400" b="0" i="0" dirty="0" err="1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BiFPN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은 </a:t>
            </a:r>
            <a:r>
              <a:rPr lang="ko-KR" altLang="en-US" sz="1400" b="0" i="0" u="sng" dirty="0">
                <a:solidFill>
                  <a:srgbClr val="FF0000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상위 및 하위 레벨의 피라미드 기반 기능을 조합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하여 </a:t>
            </a:r>
            <a:r>
              <a:rPr lang="ko-KR" altLang="en-US" sz="1400" b="0" i="0" u="sng" dirty="0">
                <a:solidFill>
                  <a:srgbClr val="095BFF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높은 정확도</a:t>
            </a:r>
            <a:r>
              <a:rPr lang="ko-KR" altLang="en-US" sz="1400" b="0" i="0" u="sng" dirty="0">
                <a:solidFill>
                  <a:schemeClr val="bg2">
                    <a:lumMod val="25000"/>
                  </a:schemeClr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와</a:t>
            </a:r>
            <a:r>
              <a:rPr lang="ko-KR" altLang="en-US" sz="1400" b="0" i="0" u="sng" dirty="0">
                <a:solidFill>
                  <a:srgbClr val="095BFF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빠른 속도</a:t>
            </a:r>
            <a:r>
              <a:rPr lang="ko-KR" altLang="en-US" sz="1400" b="0" i="0" u="sng" dirty="0">
                <a:solidFill>
                  <a:schemeClr val="bg2">
                    <a:lumMod val="25000"/>
                  </a:schemeClr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를 동시에 보장</a:t>
            </a:r>
            <a:r>
              <a:rPr lang="ko-KR" altLang="en-US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합니다</a:t>
            </a:r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</a:p>
          <a:p>
            <a:pPr algn="l"/>
            <a:endParaRPr lang="en-US" altLang="ko-KR" sz="1400" b="0" i="0" dirty="0">
              <a:solidFill>
                <a:srgbClr val="37415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algn="l"/>
            <a:r>
              <a:rPr lang="en-US" altLang="ko-KR" spc="-150">
                <a:solidFill>
                  <a:srgbClr val="37415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5.  </a:t>
            </a:r>
            <a:r>
              <a:rPr lang="en-US" altLang="ko-KR" sz="2000" u="sng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Dataset </a:t>
            </a:r>
            <a:r>
              <a:rPr lang="ko-KR" altLang="en-US" sz="2000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학습 및 </a:t>
            </a:r>
            <a:r>
              <a:rPr lang="en-US" altLang="ko-KR" sz="2000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Test </a:t>
            </a:r>
            <a:r>
              <a:rPr lang="ko-KR" altLang="en-US" sz="2000" u="sng" dirty="0">
                <a:solidFill>
                  <a:srgbClr val="374151"/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후 평가</a:t>
            </a:r>
            <a:endParaRPr lang="en-US" altLang="ko-KR" i="0" u="sng" dirty="0">
              <a:solidFill>
                <a:srgbClr val="374151"/>
              </a:solidFill>
              <a:effectLst/>
              <a:latin typeface="닉스곤체 B 2.0" panose="020B0600000101010101" pitchFamily="34" charset="-127"/>
              <a:ea typeface="닉스곤체 B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649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27792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63452" y="1247143"/>
            <a:ext cx="6765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활용 장비 및 재료</a:t>
            </a:r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(</a:t>
            </a:r>
            <a:r>
              <a:rPr lang="ko-KR" altLang="en-US" sz="32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개발 환경 등</a:t>
            </a:r>
            <a:r>
              <a:rPr lang="en-US" altLang="ko-KR" sz="3200" b="1" spc="-150" dirty="0">
                <a:solidFill>
                  <a:schemeClr val="bg2">
                    <a:lumMod val="25000"/>
                  </a:schemeClr>
                </a:solidFill>
                <a:latin typeface="닉스곤체 B 2.0" panose="020B0600000101010101" pitchFamily="34" charset="-127"/>
                <a:ea typeface="닉스곤체 B 2.0" panose="020B0600000101010101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2AA8D8-7532-09DB-C6E5-A108B5C2E7DF}"/>
              </a:ext>
            </a:extLst>
          </p:cNvPr>
          <p:cNvSpPr txBox="1"/>
          <p:nvPr/>
        </p:nvSpPr>
        <p:spPr>
          <a:xfrm>
            <a:off x="947428" y="2276872"/>
            <a:ext cx="9629729" cy="324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Python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ver_3.11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Tensorflow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Lite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Google </a:t>
            </a:r>
            <a:r>
              <a:rPr lang="en-US" altLang="ko-KR" sz="2800" i="0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Colaboratory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Google Drive</a:t>
            </a:r>
            <a:endParaRPr lang="en-US" altLang="ko-KR" sz="2800" i="0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GALAXY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S21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(android)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35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6151"/>
              </p:ext>
            </p:extLst>
          </p:nvPr>
        </p:nvGraphicFramePr>
        <p:xfrm>
          <a:off x="1091386" y="1365275"/>
          <a:ext cx="10009228" cy="462593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70869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8243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363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훈련생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역할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담당 업무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46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</a:rPr>
                        <a:t>최현빈</a:t>
                      </a:r>
                      <a:endParaRPr lang="ko-KR" altLang="en-US" sz="2000" b="0" i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닉스곤체 B 2.0" panose="020B0600000101010101" pitchFamily="50" charset="-127"/>
                        <a:ea typeface="닉스곤체 B 2.0" panose="020B0600000101010101" pitchFamily="50" charset="-127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모델 구현</a:t>
                      </a:r>
                      <a:endParaRPr lang="en-US" altLang="ko-KR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닉스곤체 B 2.0" panose="020B0600000101010101" pitchFamily="50" charset="-127"/>
                        <a:ea typeface="닉스곤체 B 2.0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 수집 및 전 </a:t>
                      </a:r>
                      <a:r>
                        <a:rPr lang="ko-KR" alt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처리</a:t>
                      </a:r>
                      <a:endParaRPr kumimoji="0" lang="en-US" altLang="ko-KR" sz="180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닉스곤체 B 2.0" panose="020B0600000101010101" pitchFamily="50" charset="-127"/>
                        <a:ea typeface="닉스곤체 B 2.0" panose="020B0600000101010101" pitchFamily="50" charset="-127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84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</a:rPr>
                        <a:t>김유연</a:t>
                      </a:r>
                      <a:endParaRPr lang="ko-KR" altLang="en-US" sz="2000" b="0" i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닉스곤체 B 2.0" panose="020B0600000101010101" pitchFamily="50" charset="-127"/>
                        <a:ea typeface="닉스곤체 B 2.0" panose="020B0600000101010101" pitchFamily="50" charset="-127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팀원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모델 구현</a:t>
                      </a:r>
                      <a:endParaRPr lang="en-US" altLang="ko-KR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닉스곤체 B 2.0" panose="020B0600000101010101" pitchFamily="50" charset="-127"/>
                        <a:ea typeface="닉스곤체 B 2.0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 수집 및 전 </a:t>
                      </a:r>
                      <a:r>
                        <a:rPr lang="ko-KR" alt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처리</a:t>
                      </a:r>
                      <a:endParaRPr kumimoji="0" lang="en-US" altLang="ko-KR" sz="18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닉스곤체 B 2.0" panose="020B0600000101010101" pitchFamily="50" charset="-127"/>
                        <a:ea typeface="닉스곤체 B 2.0" panose="020B0600000101010101" pitchFamily="50" charset="-127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4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김규현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닉스곤체 B 2.0" panose="020B0600000101010101" pitchFamily="50" charset="-127"/>
                        <a:ea typeface="닉스곤체 B 2.0" panose="020B0600000101010101" pitchFamily="50" charset="-127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팀원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 수집 및 전 처리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닉스곤체 B 2.0" panose="020B0600000101010101" pitchFamily="50" charset="-127"/>
                        <a:ea typeface="닉스곤체 B 2.0" panose="020B0600000101010101" pitchFamily="50" charset="-127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PPT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 작성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닉스곤체 B 2.0" panose="020B0600000101010101" pitchFamily="50" charset="-127"/>
                        <a:ea typeface="닉스곤체 B 2.0" panose="020B0600000101010101" pitchFamily="50" charset="-127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  <a:tr h="846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박수용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모델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학습 환경 </a:t>
                      </a: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구축</a:t>
                      </a: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 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 수집</a:t>
                      </a:r>
                      <a:endParaRPr lang="en-US" altLang="ko-KR" sz="1800" b="0" i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닉스곤체 B 2.0" panose="020B0600000101010101" pitchFamily="50" charset="-127"/>
                        <a:ea typeface="닉스곤체 B 2.0" panose="020B0600000101010101" pitchFamily="50" charset="-127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64873"/>
                  </a:ext>
                </a:extLst>
              </a:tr>
              <a:tr h="798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안경진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Data</a:t>
                      </a:r>
                      <a:r>
                        <a:rPr lang="ko-KR" alt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닉스곤체 B 2.0" panose="020B0600000101010101" pitchFamily="50" charset="-127"/>
                          <a:ea typeface="닉스곤체 B 2.0" panose="020B0600000101010101" pitchFamily="50" charset="-127"/>
                          <a:cs typeface="+mn-cs"/>
                        </a:rPr>
                        <a:t> 수집</a:t>
                      </a:r>
                      <a:endParaRPr lang="en-US" altLang="ko-KR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닉스곤체 B 2.0" panose="020B0600000101010101" pitchFamily="50" charset="-127"/>
                        <a:ea typeface="닉스곤체 B 2.0" panose="020B0600000101010101" pitchFamily="50" charset="-127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57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5"/>
              </p:ext>
            </p:extLst>
          </p:nvPr>
        </p:nvGraphicFramePr>
        <p:xfrm>
          <a:off x="741593" y="1249891"/>
          <a:ext cx="10708814" cy="487940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33121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253234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403993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782526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430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구분</a:t>
                      </a:r>
                      <a:endParaRPr lang="ko-KR" altLang="en-US" sz="18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기간</a:t>
                      </a:r>
                      <a:endParaRPr lang="ko-KR" altLang="en-US" sz="18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활동</a:t>
                      </a:r>
                      <a:endParaRPr lang="ko-KR" altLang="en-US" sz="18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비고</a:t>
                      </a:r>
                      <a:endParaRPr lang="ko-KR" altLang="en-US" sz="18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873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  <a:cs typeface="+mn-cs"/>
                        </a:rPr>
                        <a:t>프로젝트 기획</a:t>
                      </a:r>
                      <a:endParaRPr lang="ko-KR" altLang="en-US" sz="1800" b="1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  2/16 (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목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 ~ 2/17 (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금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</a:t>
                      </a:r>
                      <a:endParaRPr lang="en-US" altLang="ko-KR" sz="16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프로젝트 기획 및 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Model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 선정</a:t>
                      </a:r>
                      <a:endParaRPr lang="en-US" altLang="ko-KR" sz="160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  <a:p>
                      <a:pPr marL="342900" marR="0" indent="-34290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  <a:cs typeface="+mn-cs"/>
                        </a:rPr>
                        <a:t>Dataset</a:t>
                      </a:r>
                      <a:r>
                        <a:rPr lang="ko-KR" altLang="en-US" sz="16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  <a:cs typeface="+mn-cs"/>
                        </a:rPr>
                        <a:t> 선정</a:t>
                      </a:r>
                      <a:endParaRPr lang="en-US" altLang="ko-KR" sz="16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Object Detection Model </a:t>
                      </a:r>
                      <a:r>
                        <a:rPr lang="ko-KR" altLang="en-US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선정</a:t>
                      </a:r>
                      <a:endParaRPr lang="en-US" altLang="ko-KR" sz="12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역할 분담</a:t>
                      </a:r>
                      <a:endParaRPr lang="en-US" altLang="ko-KR" sz="12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학습 </a:t>
                      </a:r>
                      <a:r>
                        <a:rPr lang="en-US" altLang="ko-KR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Dataset </a:t>
                      </a:r>
                      <a:r>
                        <a:rPr lang="ko-KR" altLang="en-US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선정</a:t>
                      </a:r>
                      <a:endParaRPr lang="en-US" altLang="ko-KR" sz="12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001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  <a:cs typeface="+mn-cs"/>
                        </a:rPr>
                        <a:t>데이터 수집 및 전 처리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닉스곤체 M 2.0" panose="020B0600000101010101" pitchFamily="34" charset="-127"/>
                        <a:ea typeface="닉스곤체 M 2.0" panose="020B0600000101010101" pitchFamily="34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  2/20 (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월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 ~ 2/27 (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월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</a:t>
                      </a:r>
                      <a:endParaRPr lang="en-US" altLang="ko-KR" sz="16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Dataset </a:t>
                      </a:r>
                      <a:r>
                        <a:rPr lang="ko-KR" altLang="en-US" sz="16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및 각 종 </a:t>
                      </a:r>
                      <a:r>
                        <a:rPr lang="en-US" altLang="ko-KR" sz="16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Data</a:t>
                      </a:r>
                      <a:r>
                        <a:rPr lang="ko-KR" altLang="en-US" sz="16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 수집</a:t>
                      </a:r>
                      <a:endParaRPr lang="en-US" altLang="ko-KR" sz="16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모델 학습을 위한 전 처리 </a:t>
                      </a:r>
                      <a:endParaRPr lang="en-US" altLang="ko-KR" sz="16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Dataset </a:t>
                      </a:r>
                      <a:r>
                        <a:rPr lang="ko-KR" altLang="en-US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수집 및 선별 </a:t>
                      </a:r>
                      <a:endParaRPr lang="en-US" altLang="ko-KR" sz="12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   </a:t>
                      </a:r>
                      <a:r>
                        <a:rPr lang="ko-KR" altLang="en-US" sz="1200" b="0" i="0" u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같은 포멧으로 </a:t>
                      </a:r>
                      <a:r>
                        <a:rPr lang="ko-KR" altLang="en-US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변환</a:t>
                      </a:r>
                      <a:endParaRPr lang="en-US" altLang="ko-KR" sz="12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143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  <a:cs typeface="+mn-cs"/>
                        </a:rPr>
                        <a:t>모델 설계 및 구현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닉스곤체 M 2.0" panose="020B0600000101010101" pitchFamily="34" charset="-127"/>
                        <a:ea typeface="닉스곤체 M 2.0" panose="020B0600000101010101" pitchFamily="34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  2/28 (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화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 ~  3/9 (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목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</a:t>
                      </a:r>
                      <a:endParaRPr lang="en-US" altLang="ko-KR" sz="16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i="0" kern="1200" spc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  <a:cs typeface="+mn-cs"/>
                        </a:rPr>
                        <a:t>EfficientDet</a:t>
                      </a:r>
                      <a:r>
                        <a:rPr lang="en-US" altLang="ko-KR" sz="16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  <a:cs typeface="+mn-cs"/>
                        </a:rPr>
                        <a:t>모델</a:t>
                      </a:r>
                      <a:r>
                        <a:rPr lang="en-US" altLang="ko-KR" sz="16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6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  <a:cs typeface="+mn-cs"/>
                        </a:rPr>
                        <a:t>설계 및 구현</a:t>
                      </a:r>
                      <a:endParaRPr lang="en-US" altLang="ko-KR" sz="16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Object Detection Model </a:t>
                      </a:r>
                      <a:r>
                        <a:rPr lang="ko-KR" altLang="en-US" sz="1200" b="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구현</a:t>
                      </a:r>
                      <a:endParaRPr lang="en-US" altLang="ko-KR" sz="12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900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  <a:cs typeface="+mn-cs"/>
                        </a:rPr>
                        <a:t>모델 학습 및 </a:t>
                      </a:r>
                      <a:r>
                        <a:rPr lang="en-US" altLang="ko-KR" sz="18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  <a:cs typeface="+mn-cs"/>
                        </a:rPr>
                        <a:t>Test</a:t>
                      </a:r>
                      <a:endParaRPr lang="ko-KR" altLang="en-US" sz="1800" b="1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  3/10 (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금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 ~ 3/16 (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목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</a:t>
                      </a:r>
                      <a:endParaRPr lang="en-US" altLang="ko-KR" sz="16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Dataset</a:t>
                      </a:r>
                      <a:r>
                        <a:rPr lang="ko-KR" altLang="en-US" sz="16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을 이용한 모델 </a:t>
                      </a:r>
                      <a:r>
                        <a:rPr lang="en-US" altLang="ko-KR" sz="16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Training</a:t>
                      </a:r>
                      <a:r>
                        <a:rPr lang="ko-KR" altLang="en-US" sz="16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 </a:t>
                      </a:r>
                      <a:endParaRPr lang="en-US" altLang="ko-KR" sz="1600" b="0" i="0" u="none" strike="noStrik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닉스곤체 B 2.0" panose="020B0600000101010101" pitchFamily="34" charset="-127"/>
                        <a:ea typeface="닉스곤체 B 2.0" panose="020B0600000101010101" pitchFamily="34" charset="-127"/>
                      </a:endParaRPr>
                    </a:p>
                    <a:p>
                      <a:pPr marL="285750" indent="-28575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학습 모델 </a:t>
                      </a:r>
                      <a:r>
                        <a:rPr lang="en-US" altLang="ko-KR" sz="16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Test </a:t>
                      </a:r>
                      <a:r>
                        <a:rPr lang="ko-KR" altLang="en-US" sz="16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및 수정</a:t>
                      </a: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자체 중간평가 </a:t>
                      </a:r>
                      <a:endParaRPr lang="en-US" altLang="ko-KR" sz="1200" b="0" i="0" u="none" strike="noStrik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  <a:p>
                      <a:pPr marL="171450" indent="-17145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Test </a:t>
                      </a:r>
                      <a:r>
                        <a:rPr lang="ko-KR" altLang="en-US" sz="12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및 수정</a:t>
                      </a: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6328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  <a:cs typeface="+mn-cs"/>
                        </a:rPr>
                        <a:t>결과 분석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닉스곤체 M 2.0" panose="020B0600000101010101" pitchFamily="34" charset="-127"/>
                        <a:ea typeface="닉스곤체 M 2.0" panose="020B0600000101010101" pitchFamily="34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  3/17 (</a:t>
                      </a:r>
                      <a:r>
                        <a:rPr lang="ko-KR" altLang="en-US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금</a:t>
                      </a:r>
                      <a:r>
                        <a:rPr lang="en-US" altLang="ko-KR" sz="1600" i="0" u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</a:t>
                      </a:r>
                      <a:endParaRPr lang="en-US" altLang="ko-KR" sz="1600" b="0" i="0" u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B 2.0" panose="020B0600000101010101" pitchFamily="34" charset="-127"/>
                          <a:ea typeface="닉스곤체 B 2.0" panose="020B0600000101010101" pitchFamily="34" charset="-127"/>
                        </a:rPr>
                        <a:t>모델 학습 데이터 및 결과 분석</a:t>
                      </a: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결과 분석 </a:t>
                      </a: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14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총 개발기간</a:t>
                      </a:r>
                      <a:endParaRPr kumimoji="0" lang="ko-KR" alt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닉스곤체 M 2.0" panose="020B0600000101010101" pitchFamily="34" charset="-127"/>
                        <a:ea typeface="닉스곤체 M 2.0" panose="020B0600000101010101" pitchFamily="34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2/16 (</a:t>
                      </a:r>
                      <a:r>
                        <a:rPr lang="ko-KR" altLang="en-US" sz="1800" b="1" i="0" u="none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목</a:t>
                      </a:r>
                      <a:r>
                        <a:rPr lang="en-US" altLang="ko-KR" sz="1800" b="1" i="0" u="none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  ~  3/17 (</a:t>
                      </a:r>
                      <a:r>
                        <a:rPr lang="ko-KR" altLang="en-US" sz="1800" b="1" i="0" u="none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금</a:t>
                      </a:r>
                      <a:r>
                        <a:rPr lang="en-US" altLang="ko-KR" sz="1800" b="1" i="0" u="none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 ( </a:t>
                      </a:r>
                      <a:r>
                        <a:rPr lang="ko-KR" altLang="en-US" sz="1800" b="1" i="0" u="none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총 </a:t>
                      </a:r>
                      <a:r>
                        <a:rPr lang="en-US" altLang="ko-KR" sz="1800" b="1" i="0" u="none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5</a:t>
                      </a:r>
                      <a:r>
                        <a:rPr lang="ko-KR" altLang="en-US" sz="1800" b="1" i="0" u="none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주 </a:t>
                      </a:r>
                      <a:r>
                        <a:rPr lang="en-US" altLang="ko-KR" sz="1800" b="1" i="0" u="none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닉스곤체 M 2.0" panose="020B0600000101010101" pitchFamily="34" charset="-127"/>
                          <a:ea typeface="닉스곤체 M 2.0" panose="020B0600000101010101" pitchFamily="34" charset="-127"/>
                        </a:rPr>
                        <a:t>)</a:t>
                      </a: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800" b="0" i="0" u="none" strike="noStrik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400" i="0" u="none" strike="noStrik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b="0" i="0" u="none" strike="noStrik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2703</TotalTime>
  <Words>1128</Words>
  <Application>Microsoft Office PowerPoint</Application>
  <PresentationFormat>와이드스크린</PresentationFormat>
  <Paragraphs>223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닉스곤체 B 2.0</vt:lpstr>
      <vt:lpstr>Calibri Light</vt:lpstr>
      <vt:lpstr>Wingdings</vt:lpstr>
      <vt:lpstr>맑은 고딕</vt:lpstr>
      <vt:lpstr>휴먼둥근헤드라인</vt:lpstr>
      <vt:lpstr>HY견고딕</vt:lpstr>
      <vt:lpstr>Arial</vt:lpstr>
      <vt:lpstr>닉스곤체 M 2.0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김규현 김규현</cp:lastModifiedBy>
  <cp:revision>300</cp:revision>
  <dcterms:created xsi:type="dcterms:W3CDTF">2014-04-29T00:37:20Z</dcterms:created>
  <dcterms:modified xsi:type="dcterms:W3CDTF">2023-03-17T11:20:23Z</dcterms:modified>
</cp:coreProperties>
</file>